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60" r:id="rId3"/>
  </p:sldMasterIdLst>
  <p:sldIdLst>
    <p:sldId id="502" r:id="rId4"/>
    <p:sldId id="256" r:id="rId5"/>
    <p:sldId id="257" r:id="rId6"/>
    <p:sldId id="258" r:id="rId7"/>
    <p:sldId id="260" r:id="rId8"/>
    <p:sldId id="261" r:id="rId9"/>
    <p:sldId id="259" r:id="rId10"/>
    <p:sldId id="262" r:id="rId11"/>
    <p:sldId id="263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226E8B-59A5-4A3C-A463-A81D15D3E78F}" v="2" dt="2021-08-31T03:16:46.510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BE226E8B-59A5-4A3C-A463-A81D15D3E78F}"/>
    <pc:docChg chg="custSel addSld modSld modMainMaster">
      <pc:chgData name="Nasil Phạm" userId="72956dafe1aa49c0" providerId="LiveId" clId="{BE226E8B-59A5-4A3C-A463-A81D15D3E78F}" dt="2021-08-31T03:16:46.510" v="9"/>
      <pc:docMkLst>
        <pc:docMk/>
      </pc:docMkLst>
      <pc:sldChg chg="modSp mod">
        <pc:chgData name="Nasil Phạm" userId="72956dafe1aa49c0" providerId="LiveId" clId="{BE226E8B-59A5-4A3C-A463-A81D15D3E78F}" dt="2021-08-31T03:16:13.687" v="0" actId="27636"/>
        <pc:sldMkLst>
          <pc:docMk/>
          <pc:sldMk cId="0" sldId="256"/>
        </pc:sldMkLst>
        <pc:spChg chg="mod">
          <ac:chgData name="Nasil Phạm" userId="72956dafe1aa49c0" providerId="LiveId" clId="{BE226E8B-59A5-4A3C-A463-A81D15D3E78F}" dt="2021-08-31T03:16:13.687" v="0" actId="27636"/>
          <ac:spMkLst>
            <pc:docMk/>
            <pc:sldMk cId="0" sldId="256"/>
            <ac:spMk id="2" creationId="{00000000-0000-0000-0000-000000000000}"/>
          </ac:spMkLst>
        </pc:spChg>
      </pc:sldChg>
      <pc:sldChg chg="new">
        <pc:chgData name="Nasil Phạm" userId="72956dafe1aa49c0" providerId="LiveId" clId="{BE226E8B-59A5-4A3C-A463-A81D15D3E78F}" dt="2021-08-31T03:16:35.171" v="8" actId="680"/>
        <pc:sldMkLst>
          <pc:docMk/>
          <pc:sldMk cId="1844254472" sldId="267"/>
        </pc:sldMkLst>
      </pc:sldChg>
      <pc:sldChg chg="add">
        <pc:chgData name="Nasil Phạm" userId="72956dafe1aa49c0" providerId="LiveId" clId="{BE226E8B-59A5-4A3C-A463-A81D15D3E78F}" dt="2021-08-31T03:16:46.510" v="9"/>
        <pc:sldMkLst>
          <pc:docMk/>
          <pc:sldMk cId="2948499370" sldId="333"/>
        </pc:sldMkLst>
      </pc:sldChg>
      <pc:sldChg chg="add">
        <pc:chgData name="Nasil Phạm" userId="72956dafe1aa49c0" providerId="LiveId" clId="{BE226E8B-59A5-4A3C-A463-A81D15D3E78F}" dt="2021-08-31T03:16:46.510" v="9"/>
        <pc:sldMkLst>
          <pc:docMk/>
          <pc:sldMk cId="2691325579" sldId="501"/>
        </pc:sldMkLst>
      </pc:sldChg>
      <pc:sldMasterChg chg="modSldLayout">
        <pc:chgData name="Nasil Phạm" userId="72956dafe1aa49c0" providerId="LiveId" clId="{BE226E8B-59A5-4A3C-A463-A81D15D3E78F}" dt="2021-08-31T03:16:29.200" v="7" actId="20577"/>
        <pc:sldMasterMkLst>
          <pc:docMk/>
          <pc:sldMasterMk cId="4208431883" sldId="2147483672"/>
        </pc:sldMasterMkLst>
        <pc:sldLayoutChg chg="modSp mod">
          <pc:chgData name="Nasil Phạm" userId="72956dafe1aa49c0" providerId="LiveId" clId="{BE226E8B-59A5-4A3C-A463-A81D15D3E78F}" dt="2021-08-31T03:16:29.200" v="7" actId="20577"/>
          <pc:sldLayoutMkLst>
            <pc:docMk/>
            <pc:sldMasterMk cId="4208431883" sldId="2147483672"/>
            <pc:sldLayoutMk cId="2908483494" sldId="2147483673"/>
          </pc:sldLayoutMkLst>
          <pc:spChg chg="mod">
            <ac:chgData name="Nasil Phạm" userId="72956dafe1aa49c0" providerId="LiveId" clId="{BE226E8B-59A5-4A3C-A463-A81D15D3E78F}" dt="2021-08-31T03:16:29.200" v="7" actId="20577"/>
            <ac:spMkLst>
              <pc:docMk/>
              <pc:sldMasterMk cId="4208431883" sldId="2147483672"/>
              <pc:sldLayoutMk cId="2908483494" sldId="2147483673"/>
              <ac:spMk id="21" creationId="{7906B193-ED6B-4AA8-AC54-DB2A501FADD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7: Growing up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CLIL</a:t>
            </a:r>
          </a:p>
        </p:txBody>
      </p:sp>
    </p:spTree>
    <p:extLst>
      <p:ext uri="{BB962C8B-B14F-4D97-AF65-F5344CB8AC3E}">
        <p14:creationId xmlns:p14="http://schemas.microsoft.com/office/powerpoint/2010/main" val="2908483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63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00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69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3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97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25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05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6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52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9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B1838-DE6E-471C-9375-EB07B3F5062E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8C9EB-B10A-4BF6-9926-781471508E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3804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i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2281238" y="1028700"/>
            <a:ext cx="7015162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0390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SPEAKING: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5280" y="1273810"/>
            <a:ext cx="111645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2/ Which teenage characters they admire and why. Ask groups to tell the class about a character they admire.</a:t>
            </a:r>
          </a:p>
        </p:txBody>
      </p:sp>
      <p:pic>
        <p:nvPicPr>
          <p:cNvPr id="5" name="Content Placeholder 4" descr="group wwork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8689"/>
          <a:stretch>
            <a:fillRect/>
          </a:stretch>
        </p:blipFill>
        <p:spPr>
          <a:xfrm>
            <a:off x="2091690" y="2785110"/>
            <a:ext cx="7286625" cy="36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bdbbdf08d34cf7fc2d227a44bcc947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1134110" y="1189355"/>
          <a:ext cx="10763250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03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the next lesson – Unit 7: Puzzles and games.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80" y="320675"/>
            <a:ext cx="11495405" cy="642620"/>
          </a:xfrm>
        </p:spPr>
        <p:txBody>
          <a:bodyPr anchor="t" anchorCtr="0"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UNIT 7: CLIL - LANGUAGE AND LITERATURE</a:t>
            </a:r>
            <a:endParaRPr lang="en-US" sz="4800" b="1" i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 descr="the adventures of tom sawy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865"/>
            <a:ext cx="12192000" cy="563753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40155" y="333375"/>
            <a:ext cx="9664700" cy="56134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27375" cy="688975"/>
          </a:xfrm>
        </p:spPr>
        <p:txBody>
          <a:bodyPr anchor="t" anchorCtr="0"/>
          <a:lstStyle/>
          <a:p>
            <a:r>
              <a:rPr lang="en-US" sz="3200" b="1" i="1">
                <a:latin typeface="Times New Roman" panose="02020603050405020304" charset="0"/>
                <a:cs typeface="Times New Roman" panose="02020603050405020304" charset="0"/>
              </a:rPr>
              <a:t>* MATCHING: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920115"/>
          <a:ext cx="105156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i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WORDS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i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DEFINITIONS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1/ a pipe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a/ to leave a place or a person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2/ to sleep out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b/ there is little or no light.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3/ the dark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c/  a narrow tube with a bowl at one end, used for smoking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4/ to run away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d/ to sleep in the open air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 Box 10"/>
          <p:cNvSpPr txBox="1"/>
          <p:nvPr/>
        </p:nvSpPr>
        <p:spPr>
          <a:xfrm>
            <a:off x="1680210" y="5765165"/>
            <a:ext cx="995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1 - c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056890" y="5765165"/>
            <a:ext cx="104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2 - d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528185" y="5765165"/>
            <a:ext cx="104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3 - b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974080" y="5765165"/>
            <a:ext cx="1021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4 - 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" y="289560"/>
            <a:ext cx="11805285" cy="613410"/>
          </a:xfrm>
        </p:spPr>
        <p:txBody>
          <a:bodyPr anchor="t" anchorCtr="0"/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Complete the sentences by using the given words in the box: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605" y="1221105"/>
            <a:ext cx="5978525" cy="665480"/>
          </a:xfrm>
          <a:ln w="28575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pipe, sleep out, the dark, run away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3040" y="257175"/>
            <a:ext cx="10575290" cy="59182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93675" y="2639695"/>
            <a:ext cx="1152334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 We got up when it was 3 a.m., so we left the campsite in ______  .</a:t>
            </a:r>
          </a:p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2/  We wanted to ________ because there were a lot of insects near the river.</a:t>
            </a:r>
          </a:p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3/  Smoking a ________ is bad for your health.</a:t>
            </a:r>
          </a:p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4/  If you __________ in summer, you can look at the stars in the night sky.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940925" y="2672080"/>
            <a:ext cx="15030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dark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189605" y="3136900"/>
            <a:ext cx="16833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run away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40025" y="4118610"/>
            <a:ext cx="8826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pipe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119630" y="4629150"/>
            <a:ext cx="16389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sleep 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 animBg="1"/>
      <p:bldP spid="3" grpId="1" build="p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19725" y="365125"/>
            <a:ext cx="6600825" cy="613410"/>
          </a:xfrm>
        </p:spPr>
        <p:txBody>
          <a:bodyPr anchor="t" anchorCtr="0">
            <a:normAutofit fontScale="90000"/>
          </a:bodyPr>
          <a:lstStyle/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2/ Read the text. Then answer the questions: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55486" b="8026"/>
          <a:stretch>
            <a:fillRect/>
          </a:stretch>
        </p:blipFill>
        <p:spPr>
          <a:xfrm>
            <a:off x="0" y="0"/>
            <a:ext cx="5086985" cy="685863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6631" t="19711" b="3945"/>
          <a:stretch>
            <a:fillRect/>
          </a:stretch>
        </p:blipFill>
        <p:spPr>
          <a:xfrm>
            <a:off x="5086985" y="1691640"/>
            <a:ext cx="5890260" cy="51663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76215" y="214630"/>
            <a:ext cx="6345555" cy="641985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72030" y="1729105"/>
            <a:ext cx="2108835" cy="15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9715" y="1956435"/>
            <a:ext cx="3939540" cy="20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4488180" y="1609090"/>
            <a:ext cx="34163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9715" y="3155315"/>
            <a:ext cx="4318635" cy="20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4745355" y="2798445"/>
            <a:ext cx="34163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181600" y="5952490"/>
            <a:ext cx="4318635" cy="20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59375" y="6130290"/>
            <a:ext cx="1497330" cy="13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9909810" y="5725160"/>
            <a:ext cx="34163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506335" y="6337300"/>
            <a:ext cx="2403475" cy="196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62550" y="6523990"/>
            <a:ext cx="3724910" cy="292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7"/>
          <p:cNvSpPr txBox="1"/>
          <p:nvPr/>
        </p:nvSpPr>
        <p:spPr>
          <a:xfrm>
            <a:off x="9934575" y="6188075"/>
            <a:ext cx="65913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4, 5</a:t>
            </a:r>
          </a:p>
        </p:txBody>
      </p:sp>
      <p:sp>
        <p:nvSpPr>
          <p:cNvPr id="19" name="Right Arrow 18">
            <a:hlinkClick r:id="rId4" action="ppaction://hlinksldjump"/>
          </p:cNvPr>
          <p:cNvSpPr/>
          <p:nvPr/>
        </p:nvSpPr>
        <p:spPr>
          <a:xfrm>
            <a:off x="11085830" y="629602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175"/>
          </a:xfrm>
          <a:ln w="28575">
            <a:solidFill>
              <a:schemeClr val="tx1"/>
            </a:solidFill>
          </a:ln>
        </p:spPr>
        <p:txBody>
          <a:bodyPr anchor="t" anchorCtr="0"/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  <a:hlinkClick r:id="rId2" action="ppaction://hlinksldjump"/>
              </a:rPr>
              <a:t>2/ Read the text. Then answer the questions: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339850"/>
            <a:ext cx="10340340" cy="604520"/>
          </a:xfrm>
        </p:spPr>
        <p:txBody>
          <a:bodyPr/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Why couldn’t Tom sleep?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292100" y="241173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2/ Why did Tom want to go to Jackson’s island?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92100" y="348869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3/ How many boys went to the island?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92100" y="456184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4/ Where did they make a fire?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262890" y="559435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5/ What did they think of their dinner?</a:t>
            </a: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146050" y="180721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He was scared. / He saw Injun Joe’s face in the dark.</a:t>
            </a:r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292100" y="288417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He wanted to get away / do something exciting.</a:t>
            </a: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292100" y="395732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Three (Tom, Joe, Huck).</a:t>
            </a:r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292100" y="498983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On Jackson’s Island.</a:t>
            </a:r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292100" y="6073140"/>
            <a:ext cx="10340340" cy="604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1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They thought it was very good. / The best dinner in the world.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246380" y="2249170"/>
            <a:ext cx="10977245" cy="30772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1/ Someone Tom didn’t like ___________________.</a:t>
            </a:r>
          </a:p>
          <a:p>
            <a:pPr marL="0" indent="0">
              <a:buNone/>
            </a:pPr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2/ A place with boats _______________.</a:t>
            </a:r>
          </a:p>
          <a:p>
            <a:pPr marL="0" indent="0">
              <a:buNone/>
            </a:pPr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3/ The place where the boys went to sleep out ________________.</a:t>
            </a:r>
          </a:p>
          <a:p>
            <a:pPr marL="0" indent="0">
              <a:buNone/>
            </a:pPr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4/ Tom and Joe’s friend _____________.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344805" y="173990"/>
            <a:ext cx="11436350" cy="132207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3/ read and listen to the text. Find a person or place for </a:t>
            </a:r>
          </a:p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sentences 1-4: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141085" y="2032000"/>
            <a:ext cx="47002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Muff Potter/ Injun Joe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751070" y="2738755"/>
            <a:ext cx="37515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Mississippi River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57555" y="3836670"/>
            <a:ext cx="34963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Jackson’s Island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178425" y="4403090"/>
            <a:ext cx="234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Huck Finn</a:t>
            </a:r>
          </a:p>
        </p:txBody>
      </p:sp>
      <p:pic>
        <p:nvPicPr>
          <p:cNvPr id="20" name="Friends Plus for Vietnam G6 SB Track 2.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0685" y="8769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5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 fontScale="90000"/>
          </a:bodyPr>
          <a:lstStyle/>
          <a:p>
            <a:pPr algn="just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4/ </a:t>
            </a:r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USE IT!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 Work in pairs. What did Tom and his friends do the next day? Write a short paragraph. Then compare with another pair.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3520" y="333375"/>
            <a:ext cx="11697970" cy="1866265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air work"/>
          <p:cNvPicPr>
            <a:picLocks noGrp="1" noChangeAspect="1"/>
          </p:cNvPicPr>
          <p:nvPr>
            <p:ph idx="1"/>
          </p:nvPr>
        </p:nvPicPr>
        <p:blipFill>
          <a:blip r:embed="rId2"/>
          <a:srcRect b="7952"/>
          <a:stretch>
            <a:fillRect/>
          </a:stretch>
        </p:blipFill>
        <p:spPr>
          <a:xfrm>
            <a:off x="514350" y="2698115"/>
            <a:ext cx="6076950" cy="358013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91300" y="2698115"/>
            <a:ext cx="5081905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i="1">
                <a:latin typeface="Times New Roman" panose="02020603050405020304" charset="0"/>
                <a:cs typeface="Times New Roman" panose="02020603050405020304" charset="0"/>
              </a:rPr>
              <a:t>*For example: 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- The next day the boys 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got up at 8 a.m.</a:t>
            </a:r>
          </a:p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- Then they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SPEAKING: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30910"/>
            <a:ext cx="6715125" cy="760095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intelligent, brave, adventurous, honest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5280" y="1880235"/>
            <a:ext cx="4033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Work in groups and use these adjectives to describe Tom Sawyers.</a:t>
            </a:r>
          </a:p>
        </p:txBody>
      </p:sp>
      <p:pic>
        <p:nvPicPr>
          <p:cNvPr id="5" name="Content Placeholder 4" descr="group wwork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8689"/>
          <a:stretch>
            <a:fillRect/>
          </a:stretch>
        </p:blipFill>
        <p:spPr>
          <a:xfrm>
            <a:off x="335280" y="3816985"/>
            <a:ext cx="5374005" cy="27158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652260" y="1880235"/>
            <a:ext cx="521589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*For example:</a:t>
            </a:r>
          </a:p>
          <a:p>
            <a:pPr algn="just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He’s </a:t>
            </a:r>
            <a:r>
              <a:rPr lang="en-US" sz="3200" i="1" u="sng">
                <a:latin typeface="Times New Roman" panose="02020603050405020304" charset="0"/>
                <a:cs typeface="Times New Roman" panose="02020603050405020304" charset="0"/>
              </a:rPr>
              <a:t>intelligent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because he thinks about getting food before they go to the island.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 animBg="1"/>
      <p:bldP spid="4" grpId="0"/>
      <p:bldP spid="4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="" xmlns:wpsdc="http://www.wps.cn/officeDocument/2017/drawingmlCustomData" underline="false"/>
      </a:ext>
    </a:extLst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="" xmlns:wpsdc="http://www.wps.cn/officeDocument/2017/drawingmlCustomData" underline="false"/>
      </a:ext>
    </a:extLst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Widescreen</PresentationFormat>
  <Paragraphs>69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Times New Roman</vt:lpstr>
      <vt:lpstr>Office Theme</vt:lpstr>
      <vt:lpstr>2_Office Theme</vt:lpstr>
      <vt:lpstr>1_Office Theme</vt:lpstr>
      <vt:lpstr>PowerPoint Presentation</vt:lpstr>
      <vt:lpstr>UNIT 7: CLIL - LANGUAGE AND LITERATURE</vt:lpstr>
      <vt:lpstr>* MATCHING:</vt:lpstr>
      <vt:lpstr>1/ Complete the sentences by using the given words in the box:</vt:lpstr>
      <vt:lpstr>2/ Read the text. Then answer the questions:</vt:lpstr>
      <vt:lpstr>2/ Read the text. Then answer the questions:</vt:lpstr>
      <vt:lpstr>PowerPoint Presentation</vt:lpstr>
      <vt:lpstr>4/ USE IT! Work in pairs. What did Tom and his friends do the next day? Write a short paragraph. Then compare with another pair.</vt:lpstr>
      <vt:lpstr>* SPEAKING:</vt:lpstr>
      <vt:lpstr>* SPEAKING: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CLIL - LANGUAGE AND LITERATURE THE ADVENTURES OF TOM SAWYER</dc:title>
  <dc:creator/>
  <cp:lastModifiedBy>Home</cp:lastModifiedBy>
  <cp:revision>26</cp:revision>
  <dcterms:created xsi:type="dcterms:W3CDTF">2021-07-09T15:53:00Z</dcterms:created>
  <dcterms:modified xsi:type="dcterms:W3CDTF">2022-08-15T01:02:03Z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